
<file path=[Content_Types].xml><?xml version="1.0" encoding="utf-8"?>
<Types xmlns="http://schemas.openxmlformats.org/package/2006/content-types">
  <Default Extension="jpeg" ContentType="image/jpeg"/>
  <Default Extension="jpg" ContentType="application/octet-stream"/>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7070"/>
    <a:srgbClr val="DDDDDD"/>
    <a:srgbClr val="AEBA41"/>
    <a:srgbClr val="247BA0"/>
    <a:srgbClr val="404040"/>
    <a:srgbClr val="7F7F7F"/>
    <a:srgbClr val="D9D9D9"/>
    <a:srgbClr val="E820DE"/>
    <a:srgbClr val="84C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59" d="100"/>
          <a:sy n="59" d="100"/>
        </p:scale>
        <p:origin x="242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684555"/>
            <a:ext cx="3219332" cy="369332"/>
            <a:chOff x="4484245" y="2506755"/>
            <a:chExt cx="3219332" cy="369332"/>
          </a:xfrm>
        </p:grpSpPr>
        <p:sp>
          <p:nvSpPr>
            <p:cNvPr id="19" name="TextBox 18">
              <a:extLst>
                <a:ext uri="{FF2B5EF4-FFF2-40B4-BE49-F238E27FC236}">
                  <a16:creationId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t>[ OCT 5 – OCT 10, 2016 ]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t>HURRICANE MATTHEW</a:t>
            </a:r>
          </a:p>
        </p:txBody>
      </p:sp>
      <p:sp>
        <p:nvSpPr>
          <p:cNvPr id="11" name="txt_dash_v1"/>
          <p:cNvSpPr>
            <a:spLocks noGrp="1"/>
          </p:cNvSpPr>
          <p:nvPr>
            <p:ph type="body" sz="quarter" idx="18" hasCustomPrompt="1"/>
          </p:nvPr>
        </p:nvSpPr>
        <p:spPr>
          <a:xfrm>
            <a:off x="605410" y="1474156"/>
            <a:ext cx="914400" cy="457200"/>
          </a:xfrm>
        </p:spPr>
        <p:txBody>
          <a:bodyPr/>
          <a:lstStyle/>
          <a:p>
            <a:r>
              <a:t>1</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a:t>Category </a:t>
            </a:r>
            <a:endParaRPr lang="en-US" dirty="0"/>
          </a:p>
          <a:p>
            <a:r>
              <a:rPr dirty="0"/>
              <a:t>(very dangerous)</a:t>
            </a:r>
          </a:p>
        </p:txBody>
      </p:sp>
      <p:sp>
        <p:nvSpPr>
          <p:cNvPr id="13" name="txt_dash_v2"/>
          <p:cNvSpPr>
            <a:spLocks noGrp="1"/>
          </p:cNvSpPr>
          <p:nvPr>
            <p:ph type="body" sz="quarter" idx="19" hasCustomPrompt="1"/>
          </p:nvPr>
        </p:nvSpPr>
        <p:spPr>
          <a:xfrm>
            <a:off x="605410" y="2618509"/>
            <a:ext cx="914400" cy="457200"/>
          </a:xfrm>
        </p:spPr>
        <p:txBody>
          <a:bodyPr/>
          <a:lstStyle/>
          <a:p>
            <a:r>
              <a:rPr dirty="0"/>
              <a:t>5.7</a:t>
            </a:r>
          </a:p>
        </p:txBody>
      </p:sp>
      <p:sp>
        <p:nvSpPr>
          <p:cNvPr id="14" name="txt_dash_v2_desc"/>
          <p:cNvSpPr>
            <a:spLocks noGrp="1"/>
          </p:cNvSpPr>
          <p:nvPr>
            <p:ph type="body" sz="quarter" idx="23" hasCustomPrompt="1"/>
          </p:nvPr>
        </p:nvSpPr>
        <p:spPr>
          <a:xfrm>
            <a:off x="146304" y="2868681"/>
            <a:ext cx="1828800" cy="548640"/>
          </a:xfrm>
        </p:spPr>
        <p:txBody>
          <a:bodyPr/>
          <a:lstStyle/>
          <a:p>
            <a:r>
              <a:t>Inches of Rain</a:t>
            </a:r>
          </a:p>
        </p:txBody>
      </p:sp>
      <p:sp>
        <p:nvSpPr>
          <p:cNvPr id="15" name="txt_dash_v3"/>
          <p:cNvSpPr>
            <a:spLocks noGrp="1"/>
          </p:cNvSpPr>
          <p:nvPr>
            <p:ph type="body" sz="quarter" idx="20" hasCustomPrompt="1"/>
          </p:nvPr>
        </p:nvSpPr>
        <p:spPr>
          <a:xfrm>
            <a:off x="606116" y="3557704"/>
            <a:ext cx="914400" cy="457200"/>
          </a:xfrm>
        </p:spPr>
        <p:txBody>
          <a:bodyPr/>
          <a:lstStyle/>
          <a:p>
            <a:r>
              <a:rPr dirty="0"/>
              <a:t>71</a:t>
            </a:r>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 </a:t>
            </a:r>
            <a:endParaRPr lang="en-US" dirty="0"/>
          </a:p>
          <a:p>
            <a:r>
              <a:rPr dirty="0"/>
              <a:t>of Max Wind Gusts</a:t>
            </a:r>
          </a:p>
        </p:txBody>
      </p:sp>
      <p:sp>
        <p:nvSpPr>
          <p:cNvPr id="17" name="txt_dash_v4"/>
          <p:cNvSpPr>
            <a:spLocks noGrp="1"/>
          </p:cNvSpPr>
          <p:nvPr>
            <p:ph type="body" sz="quarter" idx="21" hasCustomPrompt="1"/>
          </p:nvPr>
        </p:nvSpPr>
        <p:spPr>
          <a:xfrm>
            <a:off x="606116" y="4624997"/>
            <a:ext cx="914400" cy="457200"/>
          </a:xfrm>
        </p:spPr>
        <p:txBody>
          <a:bodyPr/>
          <a:lstStyle/>
          <a:p>
            <a:r>
              <a:rPr dirty="0"/>
              <a:t>5.5</a:t>
            </a:r>
          </a:p>
        </p:txBody>
      </p:sp>
      <p:sp>
        <p:nvSpPr>
          <p:cNvPr id="18" name="txt_dash_v4_desc"/>
          <p:cNvSpPr>
            <a:spLocks noGrp="1"/>
          </p:cNvSpPr>
          <p:nvPr>
            <p:ph type="body" sz="quarter" idx="25" hasCustomPrompt="1"/>
          </p:nvPr>
        </p:nvSpPr>
        <p:spPr>
          <a:xfrm>
            <a:off x="145843" y="4886541"/>
            <a:ext cx="1828800" cy="548640"/>
          </a:xfrm>
        </p:spPr>
        <p:txBody>
          <a:bodyPr/>
          <a:lstStyle/>
          <a:p>
            <a:r>
              <a:rPr dirty="0"/>
              <a:t>Feet of Storm Surge</a:t>
            </a:r>
            <a:r>
              <a:rPr lang="en-US" dirty="0"/>
              <a:t>*</a:t>
            </a:r>
            <a:endParaRPr dirty="0"/>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Matthew at “</a:t>
            </a:r>
            <a:r>
              <a:rPr b="1" dirty="0"/>
              <a:t>North Inlet – Winyah Bay</a:t>
            </a:r>
            <a:r>
              <a:rPr dirty="0"/>
              <a:t>”</a:t>
            </a:r>
          </a:p>
        </p:txBody>
      </p:sp>
      <p:sp>
        <p:nvSpPr>
          <p:cNvPr id="20" name="txt_storm_bkgd"/>
          <p:cNvSpPr>
            <a:spLocks noGrp="1"/>
          </p:cNvSpPr>
          <p:nvPr>
            <p:ph type="body" sz="quarter" idx="16" hasCustomPrompt="1"/>
          </p:nvPr>
        </p:nvSpPr>
        <p:spPr>
          <a:xfrm>
            <a:off x="0" y="7085500"/>
            <a:ext cx="7772400" cy="1554480"/>
          </a:xfrm>
        </p:spPr>
        <p:txBody>
          <a:bodyPr/>
          <a:lstStyle/>
          <a:p>
            <a:r>
              <a:rPr dirty="0"/>
              <a:t>On October 8th, Hurricane Matthew moved parallel to the South Carolina coast as a category 1 hurricane until </a:t>
            </a:r>
            <a:br>
              <a:rPr lang="en-US" dirty="0"/>
            </a:br>
            <a:r>
              <a:rPr dirty="0"/>
              <a:t>it made landfall about 25 miles south of Georgetown, South Carolina near </a:t>
            </a:r>
            <a:r>
              <a:rPr dirty="0" err="1"/>
              <a:t>McClellanville</a:t>
            </a:r>
            <a:r>
              <a:rPr dirty="0"/>
              <a:t>.  Within a few hours, </a:t>
            </a:r>
            <a:br>
              <a:rPr lang="en-US" dirty="0"/>
            </a:br>
            <a:r>
              <a:rPr dirty="0"/>
              <a:t>the center of the hurricane moved back offshore, but the large eyewall extended well inland and</a:t>
            </a:r>
            <a:r>
              <a:rPr lang="en-US" dirty="0"/>
              <a:t> </a:t>
            </a:r>
            <a:r>
              <a:rPr dirty="0"/>
              <a:t>brought</a:t>
            </a:r>
            <a:br>
              <a:rPr lang="en-US" dirty="0"/>
            </a:br>
            <a:r>
              <a:rPr dirty="0"/>
              <a:t>hurricane-force wind gusts and heavy rains to coastal regions of the Carolinas. 
The effects of Matthew were observed at the North Inlet –Winyah Bay (NIWB) Research Reserve through the </a:t>
            </a:r>
            <a:br>
              <a:rPr lang="en-US" dirty="0"/>
            </a:br>
            <a:r>
              <a:rPr dirty="0"/>
              <a:t>System-Wide Monitoring Program (SWMP), which tracks short-term variability and long-term change in weather</a:t>
            </a:r>
            <a:br>
              <a:rPr lang="en-US" dirty="0"/>
            </a:br>
            <a:r>
              <a:rPr dirty="0"/>
              <a:t>and water quality in the areas surrounding Georgetown, South Carolina.</a:t>
            </a:r>
          </a:p>
        </p:txBody>
      </p:sp>
      <p:sp>
        <p:nvSpPr>
          <p:cNvPr id="21" name="txt_data_src"/>
          <p:cNvSpPr>
            <a:spLocks noGrp="1"/>
          </p:cNvSpPr>
          <p:nvPr>
            <p:ph type="body" sz="quarter" idx="13" hasCustomPrompt="1"/>
          </p:nvPr>
        </p:nvSpPr>
        <p:spPr>
          <a:xfrm>
            <a:off x="4553689" y="9484188"/>
            <a:ext cx="3017520" cy="228600"/>
          </a:xfrm>
        </p:spPr>
        <p:txBody>
          <a:bodyPr/>
          <a:lstStyle/>
          <a:p>
            <a:r>
              <a:t>Data shown are based on the NIWB weather monitoring site</a:t>
            </a:r>
          </a:p>
        </p:txBody>
      </p:sp>
      <p:sp>
        <p:nvSpPr>
          <p:cNvPr id="22" name="txt_date_update"/>
          <p:cNvSpPr>
            <a:spLocks noGrp="1"/>
          </p:cNvSpPr>
          <p:nvPr>
            <p:ph type="body" sz="quarter" idx="14" hasCustomPrompt="1"/>
          </p:nvPr>
        </p:nvSpPr>
        <p:spPr>
          <a:xfrm>
            <a:off x="5741275" y="9792988"/>
            <a:ext cx="1828800" cy="228600"/>
          </a:xfrm>
        </p:spPr>
        <p:txBody>
          <a:bodyPr/>
          <a:lstStyle/>
          <a:p>
            <a:r>
              <a:rPr dirty="0"/>
              <a:t>Created on May 27, 2022</a:t>
            </a: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
        <p:nvSpPr>
          <p:cNvPr id="24" name="txt_date_update">
            <a:extLst>
              <a:ext uri="{FF2B5EF4-FFF2-40B4-BE49-F238E27FC236}">
                <a16:creationId xmlns:a16="http://schemas.microsoft.com/office/drawing/2014/main" id="{B3A6F5D1-77EA-454F-BFF8-547F6F2D6848}"/>
              </a:ext>
            </a:extLst>
          </p:cNvPr>
          <p:cNvSpPr txBox="1">
            <a:spLocks/>
          </p:cNvSpPr>
          <p:nvPr/>
        </p:nvSpPr>
        <p:spPr>
          <a:xfrm>
            <a:off x="5741275" y="9635922"/>
            <a:ext cx="1828800" cy="228600"/>
          </a:xfrm>
          <a:prstGeom prst="rect">
            <a:avLst/>
          </a:prstGeom>
        </p:spPr>
        <p:txBody>
          <a:bodyPr lIns="0" rIns="0" anchor="ctr" anchorCtr="0">
            <a:normAutofit/>
          </a:bodyPr>
          <a:lstStyle>
            <a:lvl1pPr marL="0" indent="0" algn="r" defTabSz="777240" rtl="0" eaLnBrk="1" latinLnBrk="0" hangingPunct="1">
              <a:lnSpc>
                <a:spcPct val="90000"/>
              </a:lnSpc>
              <a:spcBef>
                <a:spcPts val="850"/>
              </a:spcBef>
              <a:buFontTx/>
              <a:buNone/>
              <a:defRPr sz="900" kern="1200">
                <a:solidFill>
                  <a:srgbClr val="7F7F7F"/>
                </a:solidFill>
                <a:latin typeface="+mn-lt"/>
                <a:ea typeface="+mn-ea"/>
                <a:cs typeface="+mn-cs"/>
              </a:defRPr>
            </a:lvl1pPr>
            <a:lvl2pPr marL="388620" indent="0" algn="l" defTabSz="777240" rtl="0" eaLnBrk="1" latinLnBrk="0" hangingPunct="1">
              <a:lnSpc>
                <a:spcPct val="90000"/>
              </a:lnSpc>
              <a:spcBef>
                <a:spcPts val="425"/>
              </a:spcBef>
              <a:buFontTx/>
              <a:buNone/>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a:t>*Oyster Landing NOS site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dirty="0"/>
              <a:t>NIWB</a:t>
            </a:r>
          </a:p>
        </p:txBody>
      </p:sp>
      <p:sp>
        <p:nvSpPr>
          <p:cNvPr id="3" name="txt_resrv_nerrs_desc"/>
          <p:cNvSpPr>
            <a:spLocks noGrp="1"/>
          </p:cNvSpPr>
          <p:nvPr>
            <p:ph type="body" sz="quarter" idx="11"/>
          </p:nvPr>
        </p:nvSpPr>
        <p:spPr>
          <a:xfrm>
            <a:off x="2133597" y="228598"/>
            <a:ext cx="5212080" cy="914400"/>
          </a:xfrm>
        </p:spPr>
        <p:txBody>
          <a:bodyPr/>
          <a:lstStyle/>
          <a:p>
            <a:r>
              <a:rPr dirty="0"/>
              <a:t>North Inlet –Winyah Bay (NIWB) is one of 29 sites in the </a:t>
            </a:r>
            <a:r>
              <a:rPr b="1" dirty="0"/>
              <a:t>National Estuarine Research Reserve Systems (NERRS)</a:t>
            </a:r>
            <a:r>
              <a:rPr dirty="0"/>
              <a:t>.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t>NIWB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dirty="0"/>
              <a:t>NIWB operates a weather station located in Oyster </a:t>
            </a:r>
            <a:br>
              <a:rPr lang="en-US" dirty="0"/>
            </a:br>
            <a:r>
              <a:rPr dirty="0"/>
              <a:t>Landing (OL) and maintains six continuous, long-term water quality stations at Oyster Creek (OC), </a:t>
            </a:r>
            <a:r>
              <a:rPr dirty="0" err="1"/>
              <a:t>Debidue</a:t>
            </a:r>
            <a:r>
              <a:rPr dirty="0"/>
              <a:t> Creek (DC), </a:t>
            </a:r>
            <a:r>
              <a:rPr dirty="0" err="1"/>
              <a:t>Clambank</a:t>
            </a:r>
            <a:r>
              <a:rPr dirty="0"/>
              <a:t> (CB), Thousand Acre (TA), Winyah Bay Bottom (WB), and Winyah Bay Surface (WS) locations.
NIWB is part of the SWMP. As Hurricane Matthew approached South Carolina, NIWB monitored the </a:t>
            </a:r>
            <a:br>
              <a:rPr lang="en-US" dirty="0"/>
            </a:br>
            <a:r>
              <a:rPr dirty="0"/>
              <a:t>weather and water quality, collecting data every 15 minutes for the following parameters: air temperature, relative humidity, atmospheric pressure, rainfall, wind speed and direction, water temperature, depth, salinity, dissolved oxygen, turbidity, and </a:t>
            </a:r>
            <a:r>
              <a:rPr dirty="0" err="1"/>
              <a:t>pH.</a:t>
            </a:r>
            <a:endParaRPr dirty="0"/>
          </a:p>
        </p:txBody>
      </p:sp>
      <p:pic>
        <p:nvPicPr>
          <p:cNvPr id="6" name="img_resrv_map"/>
          <p:cNvPicPr>
            <a:picLocks noGrp="1"/>
          </p:cNvPicPr>
          <p:nvPr>
            <p:ph type="pic" sz="quarter" idx="14"/>
          </p:nvPr>
        </p:nvPicPr>
        <p:blipFill>
          <a:blip r:embed="rId2" cstate="print"/>
          <a:stretch>
            <a:fillRect/>
          </a:stretch>
        </p:blipFill>
        <p:spPr>
          <a:xfrm>
            <a:off x="4113071" y="6856725"/>
            <a:ext cx="3657600" cy="3200400"/>
          </a:xfrm>
          <a:prstGeom prst="rect">
            <a:avLst/>
          </a:prstGeom>
        </p:spPr>
      </p:pic>
      <p:grpSp>
        <p:nvGrpSpPr>
          <p:cNvPr id="7" name="Group 6">
            <a:extLst>
              <a:ext uri="{FF2B5EF4-FFF2-40B4-BE49-F238E27FC236}">
                <a16:creationId xmlns:a16="http://schemas.microsoft.com/office/drawing/2014/main" id="{4E1A1A82-BC20-4485-BEA2-05CC4BA76FB5}"/>
              </a:ext>
            </a:extLst>
          </p:cNvPr>
          <p:cNvGrpSpPr/>
          <p:nvPr/>
        </p:nvGrpSpPr>
        <p:grpSpPr>
          <a:xfrm>
            <a:off x="2076079" y="4078799"/>
            <a:ext cx="1742235" cy="1067214"/>
            <a:chOff x="1953547" y="4249834"/>
            <a:chExt cx="1742235" cy="1067214"/>
          </a:xfrm>
        </p:grpSpPr>
        <p:sp>
          <p:nvSpPr>
            <p:cNvPr id="8" name="TextBox 7">
              <a:extLst>
                <a:ext uri="{FF2B5EF4-FFF2-40B4-BE49-F238E27FC236}">
                  <a16:creationId xmlns:a16="http://schemas.microsoft.com/office/drawing/2014/main" id="{1E270142-6FD8-4A2C-B76A-3D0EB15F6D95}"/>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9" name="Picture 8" descr="A picture containing text, plant, leaf&#10;&#10;Description automatically generated">
              <a:extLst>
                <a:ext uri="{FF2B5EF4-FFF2-40B4-BE49-F238E27FC236}">
                  <a16:creationId xmlns:a16="http://schemas.microsoft.com/office/drawing/2014/main" id="{1EB44C86-77D7-4D86-81F0-BDD2DCA8822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0" name="Straight Arrow Connector 9">
              <a:extLst>
                <a:ext uri="{FF2B5EF4-FFF2-40B4-BE49-F238E27FC236}">
                  <a16:creationId xmlns:a16="http://schemas.microsoft.com/office/drawing/2014/main" id="{5479D262-8A32-4548-ABF8-53B3B52ADF0D}"/>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CB1ACA63-12FE-4F8D-8140-7AEBD43A8B03}"/>
              </a:ext>
            </a:extLst>
          </p:cNvPr>
          <p:cNvSpPr/>
          <p:nvPr/>
        </p:nvSpPr>
        <p:spPr>
          <a:xfrm>
            <a:off x="1965840" y="4293226"/>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2"/>
          </a:p>
        </p:txBody>
      </p:sp>
      <p:sp>
        <p:nvSpPr>
          <p:cNvPr id="12" name="TextBox 35">
            <a:extLst>
              <a:ext uri="{FF2B5EF4-FFF2-40B4-BE49-F238E27FC236}">
                <a16:creationId xmlns:a16="http://schemas.microsoft.com/office/drawing/2014/main" id="{B0203D57-35F6-4CE4-972A-1834B2DD5787}"/>
              </a:ext>
            </a:extLst>
          </p:cNvPr>
          <p:cNvSpPr txBox="1"/>
          <p:nvPr/>
        </p:nvSpPr>
        <p:spPr>
          <a:xfrm>
            <a:off x="1545306" y="4150959"/>
            <a:ext cx="51969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404040"/>
                </a:solidFill>
                <a:latin typeface="Segoe UI Semibold" panose="020B0702040204020203" pitchFamily="34" charset="0"/>
                <a:cs typeface="Segoe UI Semibold" panose="020B0702040204020203" pitchFamily="34" charset="0"/>
              </a:rPr>
              <a:t>NIWB</a:t>
            </a:r>
          </a:p>
        </p:txBody>
      </p:sp>
      <p:grpSp>
        <p:nvGrpSpPr>
          <p:cNvPr id="13" name="Group 12">
            <a:extLst>
              <a:ext uri="{FF2B5EF4-FFF2-40B4-BE49-F238E27FC236}">
                <a16:creationId xmlns:a16="http://schemas.microsoft.com/office/drawing/2014/main" id="{D75E29E0-78BE-4F1D-95D9-5F0883F01E5C}"/>
              </a:ext>
            </a:extLst>
          </p:cNvPr>
          <p:cNvGrpSpPr/>
          <p:nvPr/>
        </p:nvGrpSpPr>
        <p:grpSpPr>
          <a:xfrm>
            <a:off x="6571019" y="9245253"/>
            <a:ext cx="1079118" cy="584549"/>
            <a:chOff x="642659" y="8278477"/>
            <a:chExt cx="1079118" cy="584549"/>
          </a:xfrm>
        </p:grpSpPr>
        <p:grpSp>
          <p:nvGrpSpPr>
            <p:cNvPr id="14" name="Group 13">
              <a:extLst>
                <a:ext uri="{FF2B5EF4-FFF2-40B4-BE49-F238E27FC236}">
                  <a16:creationId xmlns:a16="http://schemas.microsoft.com/office/drawing/2014/main" id="{BFC7E55A-CFB7-4EF4-93E3-31B0B3066F78}"/>
                </a:ext>
              </a:extLst>
            </p:cNvPr>
            <p:cNvGrpSpPr/>
            <p:nvPr/>
          </p:nvGrpSpPr>
          <p:grpSpPr>
            <a:xfrm>
              <a:off x="644071" y="8278477"/>
              <a:ext cx="1077706" cy="584549"/>
              <a:chOff x="6576245" y="2439691"/>
              <a:chExt cx="1077706" cy="584549"/>
            </a:xfrm>
          </p:grpSpPr>
          <p:sp>
            <p:nvSpPr>
              <p:cNvPr id="16" name="TextBox 15">
                <a:extLst>
                  <a:ext uri="{FF2B5EF4-FFF2-40B4-BE49-F238E27FC236}">
                    <a16:creationId xmlns:a16="http://schemas.microsoft.com/office/drawing/2014/main" id="{3BF0A723-DC2C-4DCA-A148-FEB509D28EA7}"/>
                  </a:ext>
                </a:extLst>
              </p:cNvPr>
              <p:cNvSpPr txBox="1"/>
              <p:nvPr/>
            </p:nvSpPr>
            <p:spPr>
              <a:xfrm>
                <a:off x="6729973" y="2439691"/>
                <a:ext cx="878446" cy="246221"/>
              </a:xfrm>
              <a:prstGeom prst="rect">
                <a:avLst/>
              </a:prstGeom>
              <a:noFill/>
            </p:spPr>
            <p:txBody>
              <a:bodyPr wrap="square" lIns="0" rIns="0" rtlCol="0">
                <a:spAutoFit/>
              </a:bodyPr>
              <a:lstStyle/>
              <a:p>
                <a:r>
                  <a:rPr lang="en-US" sz="1000" dirty="0">
                    <a:solidFill>
                      <a:srgbClr val="404040"/>
                    </a:solidFill>
                    <a:cs typeface="Arial" panose="020B0604020202020204" pitchFamily="34" charset="0"/>
                  </a:rPr>
                  <a:t>Weather Station</a:t>
                </a:r>
              </a:p>
            </p:txBody>
          </p:sp>
          <p:sp>
            <p:nvSpPr>
              <p:cNvPr id="17" name="TextBox 16">
                <a:extLst>
                  <a:ext uri="{FF2B5EF4-FFF2-40B4-BE49-F238E27FC236}">
                    <a16:creationId xmlns:a16="http://schemas.microsoft.com/office/drawing/2014/main" id="{EF61FA1B-0A79-450C-80A6-D4570FF02536}"/>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18" name="Oval 17">
                <a:extLst>
                  <a:ext uri="{FF2B5EF4-FFF2-40B4-BE49-F238E27FC236}">
                    <a16:creationId xmlns:a16="http://schemas.microsoft.com/office/drawing/2014/main" id="{F8F05FA1-5202-4586-9E5E-2E3C81000847}"/>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15" name="Oval 14">
              <a:extLst>
                <a:ext uri="{FF2B5EF4-FFF2-40B4-BE49-F238E27FC236}">
                  <a16:creationId xmlns:a16="http://schemas.microsoft.com/office/drawing/2014/main" id="{F224B73F-AF14-4DE3-997F-D10F8844B72D}"/>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t>Matthew traveled along the Florida coast as a category 3 hurricane. Matthew weakened to a category 2 near the Georgia coast before transitioning to a category 1 near South Carolina.  Matthew made landfall just south of McClellanville, South Carolina on October 8th.</a:t>
            </a:r>
          </a:p>
        </p:txBody>
      </p:sp>
      <p:sp>
        <p:nvSpPr>
          <p:cNvPr id="3" name="txt_ei_human_health_safety"/>
          <p:cNvSpPr>
            <a:spLocks noGrp="1"/>
          </p:cNvSpPr>
          <p:nvPr>
            <p:ph type="body" sz="quarter" idx="14"/>
          </p:nvPr>
        </p:nvSpPr>
        <p:spPr>
          <a:xfrm>
            <a:off x="4981128" y="951484"/>
            <a:ext cx="2743200" cy="1463040"/>
          </a:xfrm>
        </p:spPr>
        <p:txBody>
          <a:bodyPr/>
          <a:lstStyle/>
          <a:p>
            <a:r>
              <a:rPr dirty="0"/>
              <a:t>More than 800,000 homes and businesses lost  power across South Carolina.  </a:t>
            </a:r>
            <a:endParaRPr lang="en-US" dirty="0"/>
          </a:p>
          <a:p>
            <a:r>
              <a:rPr dirty="0"/>
              <a:t>Moderate flooding in the Black River and Pee Dee River spread into parts of the city of Georgetown and resulted in numerous evacuations throughout the county</a:t>
            </a:r>
            <a:r>
              <a:rPr lang="en-US" dirty="0"/>
              <a:t>.</a:t>
            </a:r>
            <a:endParaRPr dirty="0"/>
          </a:p>
        </p:txBody>
      </p:sp>
      <p:sp>
        <p:nvSpPr>
          <p:cNvPr id="4" name="txt_ei_economic_losses"/>
          <p:cNvSpPr>
            <a:spLocks noGrp="1"/>
          </p:cNvSpPr>
          <p:nvPr>
            <p:ph type="body" sz="quarter" idx="15"/>
          </p:nvPr>
        </p:nvSpPr>
        <p:spPr>
          <a:xfrm>
            <a:off x="4983480" y="3026784"/>
            <a:ext cx="2743200" cy="999116"/>
          </a:xfrm>
        </p:spPr>
        <p:txBody>
          <a:bodyPr/>
          <a:lstStyle/>
          <a:p>
            <a:r>
              <a:rPr dirty="0"/>
              <a:t>NOAA NCEI estimates that wind and water damage totaled approximately $10 billion, making Matthew the 10th most destructive hurricane to affect the United States.</a:t>
            </a:r>
          </a:p>
        </p:txBody>
      </p:sp>
      <p:sp>
        <p:nvSpPr>
          <p:cNvPr id="5" name="txt_ei_ecosystem_impacts"/>
          <p:cNvSpPr>
            <a:spLocks noGrp="1"/>
          </p:cNvSpPr>
          <p:nvPr>
            <p:ph type="body" sz="quarter" idx="16"/>
          </p:nvPr>
        </p:nvSpPr>
        <p:spPr>
          <a:xfrm>
            <a:off x="4978966" y="4493406"/>
            <a:ext cx="2743200" cy="1645920"/>
          </a:xfrm>
        </p:spPr>
        <p:txBody>
          <a:bodyPr/>
          <a:lstStyle/>
          <a:p>
            <a:r>
              <a:t>Aquatic life, like oysters, crabs, shrimp, fish, phytoplankton, etc. rely on specific levels of salinity and dissolved oxygen to thrive and survive. The weather impacts from Matthew caused significant drops in the levels of salinity and dissolved oxygen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t>Data reporting time periods for Hurricane Matthew: 10/6/2016 - 10/10/2016</a:t>
            </a:r>
          </a:p>
        </p:txBody>
      </p:sp>
      <p:sp>
        <p:nvSpPr>
          <p:cNvPr id="7" name="txt_weather_co_box"/>
          <p:cNvSpPr>
            <a:spLocks noGrp="1"/>
          </p:cNvSpPr>
          <p:nvPr>
            <p:ph type="body" sz="quarter" idx="12"/>
          </p:nvPr>
        </p:nvSpPr>
        <p:spPr>
          <a:xfrm>
            <a:off x="6225679" y="7328628"/>
            <a:ext cx="1417320" cy="2240280"/>
          </a:xfrm>
        </p:spPr>
        <p:txBody>
          <a:bodyPr/>
          <a:lstStyle/>
          <a:p>
            <a:r>
              <a:t>The highest local rainfall and wind measurements were recorded when Matthew approached NIWB on Oct. 8.</a:t>
            </a:r>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sp>
        <p:nvSpPr>
          <p:cNvPr id="9" name="Star: 4 Points 8">
            <a:extLst>
              <a:ext uri="{FF2B5EF4-FFF2-40B4-BE49-F238E27FC236}">
                <a16:creationId xmlns:a16="http://schemas.microsoft.com/office/drawing/2014/main" id="{3290062C-1D30-4699-B14D-EAD0EB8F52A5}"/>
              </a:ext>
            </a:extLst>
          </p:cNvPr>
          <p:cNvSpPr/>
          <p:nvPr/>
        </p:nvSpPr>
        <p:spPr>
          <a:xfrm>
            <a:off x="1513793" y="2853677"/>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AB4DAB-98B6-4FFB-9BFA-C679AC9BEFA5}"/>
              </a:ext>
            </a:extLst>
          </p:cNvPr>
          <p:cNvSpPr txBox="1"/>
          <p:nvPr/>
        </p:nvSpPr>
        <p:spPr>
          <a:xfrm>
            <a:off x="1637913" y="2924685"/>
            <a:ext cx="596459" cy="276999"/>
          </a:xfrm>
          <a:prstGeom prst="rect">
            <a:avLst/>
          </a:prstGeom>
          <a:noFill/>
        </p:spPr>
        <p:txBody>
          <a:bodyPr wrap="square" rtlCol="0">
            <a:spAutoFit/>
          </a:bodyPr>
          <a:lstStyle/>
          <a:p>
            <a:r>
              <a:rPr lang="en-US" sz="1200" b="1" dirty="0">
                <a:solidFill>
                  <a:srgbClr val="247BA0"/>
                </a:solidFill>
              </a:rPr>
              <a:t>NIWB</a:t>
            </a:r>
          </a:p>
        </p:txBody>
      </p:sp>
      <p:sp>
        <p:nvSpPr>
          <p:cNvPr id="14" name="TextBox 13">
            <a:extLst>
              <a:ext uri="{FF2B5EF4-FFF2-40B4-BE49-F238E27FC236}">
                <a16:creationId xmlns:a16="http://schemas.microsoft.com/office/drawing/2014/main" id="{1D340A8E-CC3D-46C6-B6B3-BA1B4C60C7D2}"/>
              </a:ext>
            </a:extLst>
          </p:cNvPr>
          <p:cNvSpPr txBox="1"/>
          <p:nvPr/>
        </p:nvSpPr>
        <p:spPr>
          <a:xfrm>
            <a:off x="1143000" y="1828737"/>
            <a:ext cx="3017520" cy="215444"/>
          </a:xfrm>
          <a:prstGeom prst="rect">
            <a:avLst/>
          </a:prstGeom>
          <a:solidFill>
            <a:srgbClr val="E7E6E6">
              <a:alpha val="50196"/>
            </a:srgbClr>
          </a:solid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graphicFrame>
        <p:nvGraphicFramePr>
          <p:cNvPr id="15" name="Table 32">
            <a:extLst>
              <a:ext uri="{FF2B5EF4-FFF2-40B4-BE49-F238E27FC236}">
                <a16:creationId xmlns:a16="http://schemas.microsoft.com/office/drawing/2014/main" id="{5F769096-DA80-47C4-AF18-C49CFDEE1659}"/>
              </a:ext>
            </a:extLst>
          </p:cNvPr>
          <p:cNvGraphicFramePr>
            <a:graphicFrameLocks noGrp="1"/>
          </p:cNvGraphicFramePr>
          <p:nvPr>
            <p:extLst>
              <p:ext uri="{D42A27DB-BD31-4B8C-83A1-F6EECF244321}">
                <p14:modId xmlns:p14="http://schemas.microsoft.com/office/powerpoint/2010/main" val="3177978575"/>
              </p:ext>
            </p:extLst>
          </p:nvPr>
        </p:nvGraphicFramePr>
        <p:xfrm>
          <a:off x="218173" y="7337854"/>
          <a:ext cx="5943552" cy="224028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886900834"/>
                    </a:ext>
                  </a:extLst>
                </a:gridCol>
                <a:gridCol w="1097280">
                  <a:extLst>
                    <a:ext uri="{9D8B030D-6E8A-4147-A177-3AD203B41FA5}">
                      <a16:colId xmlns:a16="http://schemas.microsoft.com/office/drawing/2014/main" val="2866511701"/>
                    </a:ext>
                  </a:extLst>
                </a:gridCol>
                <a:gridCol w="914388">
                  <a:extLst>
                    <a:ext uri="{9D8B030D-6E8A-4147-A177-3AD203B41FA5}">
                      <a16:colId xmlns:a16="http://schemas.microsoft.com/office/drawing/2014/main" val="1258199888"/>
                    </a:ext>
                  </a:extLst>
                </a:gridCol>
                <a:gridCol w="914388">
                  <a:extLst>
                    <a:ext uri="{9D8B030D-6E8A-4147-A177-3AD203B41FA5}">
                      <a16:colId xmlns:a16="http://schemas.microsoft.com/office/drawing/2014/main" val="4185574784"/>
                    </a:ext>
                  </a:extLst>
                </a:gridCol>
                <a:gridCol w="914388">
                  <a:extLst>
                    <a:ext uri="{9D8B030D-6E8A-4147-A177-3AD203B41FA5}">
                      <a16:colId xmlns:a16="http://schemas.microsoft.com/office/drawing/2014/main" val="3524960884"/>
                    </a:ext>
                  </a:extLst>
                </a:gridCol>
                <a:gridCol w="914388">
                  <a:extLst>
                    <a:ext uri="{9D8B030D-6E8A-4147-A177-3AD203B41FA5}">
                      <a16:colId xmlns:a16="http://schemas.microsoft.com/office/drawing/2014/main" val="1048151436"/>
                    </a:ext>
                  </a:extLst>
                </a:gridCol>
              </a:tblGrid>
              <a:tr h="59204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Rainfall</a:t>
                      </a:r>
                    </a:p>
                    <a:p>
                      <a:pPr algn="ctr"/>
                      <a:r>
                        <a:rPr lang="en-US" sz="900" b="0" i="1" dirty="0"/>
                        <a:t>Total (in)</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Rainfall</a:t>
                      </a:r>
                    </a:p>
                    <a:p>
                      <a:pPr algn="ctr"/>
                      <a:r>
                        <a:rPr lang="en-US" sz="900" b="0" i="1" dirty="0"/>
                        <a:t>Average Intensity (in/</a:t>
                      </a:r>
                      <a:r>
                        <a:rPr lang="en-US" sz="900" b="0" i="1" dirty="0" err="1"/>
                        <a:t>hr</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Max (mph)</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Average (mph)</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29648">
                <a:tc>
                  <a:txBody>
                    <a:bodyPr/>
                    <a:lstStyle/>
                    <a:p>
                      <a:pPr algn="ctr" fontAlgn="ctr"/>
                      <a:r>
                        <a:rPr lang="en-US" sz="1000" b="0" i="0" u="none" strike="noStrike">
                          <a:solidFill>
                            <a:srgbClr val="247BA0"/>
                          </a:solidFill>
                          <a:effectLst/>
                          <a:latin typeface="Calibri" panose="020F0502020204030204" pitchFamily="34" charset="0"/>
                        </a:rPr>
                        <a:t>Oyster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10/6/2016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21.9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15.6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29648">
                <a:tc>
                  <a:txBody>
                    <a:bodyPr/>
                    <a:lstStyle/>
                    <a:p>
                      <a:pPr algn="ctr" fontAlgn="ctr"/>
                      <a:r>
                        <a:rPr lang="en-US" sz="1000" b="0" i="0" u="none" strike="noStrike">
                          <a:solidFill>
                            <a:srgbClr val="247BA0"/>
                          </a:solidFill>
                          <a:effectLst/>
                          <a:latin typeface="Calibri" panose="020F0502020204030204" pitchFamily="34" charset="0"/>
                        </a:rPr>
                        <a:t>Oyster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10/7/2016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0.63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0.026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18.3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0518224"/>
                  </a:ext>
                </a:extLst>
              </a:tr>
              <a:tr h="329648">
                <a:tc>
                  <a:txBody>
                    <a:bodyPr/>
                    <a:lstStyle/>
                    <a:p>
                      <a:pPr algn="ctr" fontAlgn="ctr"/>
                      <a:r>
                        <a:rPr lang="en-US" sz="1000" b="1" i="0" u="none" strike="noStrike">
                          <a:solidFill>
                            <a:srgbClr val="247BA0"/>
                          </a:solidFill>
                          <a:effectLst/>
                          <a:latin typeface="Calibri" panose="020F0502020204030204" pitchFamily="34" charset="0"/>
                        </a:rPr>
                        <a:t>Oyster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10/8/2016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5.07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0.211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70.5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47.2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5057674"/>
                  </a:ext>
                </a:extLst>
              </a:tr>
              <a:tr h="329648">
                <a:tc>
                  <a:txBody>
                    <a:bodyPr/>
                    <a:lstStyle/>
                    <a:p>
                      <a:pPr algn="ctr" fontAlgn="ctr"/>
                      <a:r>
                        <a:rPr lang="en-US" sz="1000" b="0" i="0" u="none" strike="noStrike">
                          <a:solidFill>
                            <a:srgbClr val="247BA0"/>
                          </a:solidFill>
                          <a:effectLst/>
                          <a:latin typeface="Calibri" panose="020F0502020204030204" pitchFamily="34" charset="0"/>
                        </a:rPr>
                        <a:t>Oyster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10/9/2016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30.6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21.2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29648">
                <a:tc>
                  <a:txBody>
                    <a:bodyPr/>
                    <a:lstStyle/>
                    <a:p>
                      <a:pPr algn="ctr" fontAlgn="ctr"/>
                      <a:r>
                        <a:rPr lang="en-US" sz="1000" b="0" i="0" u="none" strike="noStrike">
                          <a:solidFill>
                            <a:srgbClr val="247BA0"/>
                          </a:solidFill>
                          <a:effectLst/>
                          <a:latin typeface="Calibri" panose="020F0502020204030204" pitchFamily="34" charset="0"/>
                        </a:rPr>
                        <a:t>Oyster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10/10/2016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23.7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12.2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6" name="Rectangle 15">
            <a:extLst>
              <a:ext uri="{FF2B5EF4-FFF2-40B4-BE49-F238E27FC236}">
                <a16:creationId xmlns:a16="http://schemas.microsoft.com/office/drawing/2014/main" id="{6CA8B106-3B84-449E-8F0E-D6482867B262}"/>
              </a:ext>
            </a:extLst>
          </p:cNvPr>
          <p:cNvSpPr/>
          <p:nvPr/>
        </p:nvSpPr>
        <p:spPr>
          <a:xfrm>
            <a:off x="218173" y="8595930"/>
            <a:ext cx="5943552" cy="329184"/>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TextBox 16">
            <a:extLst>
              <a:ext uri="{FF2B5EF4-FFF2-40B4-BE49-F238E27FC236}">
                <a16:creationId xmlns:a16="http://schemas.microsoft.com/office/drawing/2014/main" id="{562513CD-14D7-411E-B5B6-652104875E2B}"/>
              </a:ext>
            </a:extLst>
          </p:cNvPr>
          <p:cNvSpPr txBox="1"/>
          <p:nvPr/>
        </p:nvSpPr>
        <p:spPr>
          <a:xfrm>
            <a:off x="2584992" y="2657759"/>
            <a:ext cx="1436806" cy="1292662"/>
          </a:xfrm>
          <a:prstGeom prst="rect">
            <a:avLst/>
          </a:prstGeom>
          <a:solidFill>
            <a:srgbClr val="01071D">
              <a:alpha val="49804"/>
            </a:srgbClr>
          </a:solidFill>
          <a:ln>
            <a:noFill/>
          </a:ln>
        </p:spPr>
        <p:txBody>
          <a:bodyPr wrap="square" rtlCol="0" anchor="ctr" anchorCtr="0">
            <a:noAutofit/>
          </a:bodyPr>
          <a:lstStyle/>
          <a:p>
            <a:r>
              <a:rPr lang="en-US" sz="1000" i="1" dirty="0">
                <a:solidFill>
                  <a:schemeClr val="bg1"/>
                </a:solidFill>
              </a:rPr>
              <a:t>Matthew was a Category 1 on the Saffir–Simpson scale when it made landfall near </a:t>
            </a:r>
            <a:r>
              <a:rPr lang="en-US" sz="1000" i="1" dirty="0" err="1">
                <a:solidFill>
                  <a:schemeClr val="bg1"/>
                </a:solidFill>
              </a:rPr>
              <a:t>McClellanville</a:t>
            </a:r>
            <a:r>
              <a:rPr lang="en-US" sz="1000" i="1" dirty="0">
                <a:solidFill>
                  <a:schemeClr val="bg1"/>
                </a:solidFill>
              </a:rPr>
              <a:t>, SC. Matthew remained a Category 1 as it reached the NIWB reserve.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Daily Rainfall measurements </a:t>
            </a:r>
            <a:r>
              <a:rPr dirty="0"/>
              <a:t>at the weather station from Oct. 5 through Oct. 10.</a:t>
            </a:r>
          </a:p>
        </p:txBody>
      </p:sp>
      <p:sp>
        <p:nvSpPr>
          <p:cNvPr id="4" name="txt_met_plot_ttl_2"/>
          <p:cNvSpPr>
            <a:spLocks noGrp="1"/>
          </p:cNvSpPr>
          <p:nvPr>
            <p:ph type="body" sz="quarter" idx="11" hasCustomPrompt="1"/>
          </p:nvPr>
        </p:nvSpPr>
        <p:spPr>
          <a:xfrm>
            <a:off x="0" y="6300888"/>
            <a:ext cx="4050792" cy="548640"/>
          </a:xfrm>
        </p:spPr>
        <p:txBody>
          <a:bodyPr/>
          <a:lstStyle/>
          <a:p>
            <a: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 </a:t>
            </a:r>
            <a:r>
              <a:rPr dirty="0"/>
              <a:t>readings at the weather station from Oct. 5 through Oct. 26.</a:t>
            </a:r>
          </a:p>
        </p:txBody>
      </p:sp>
      <p:sp>
        <p:nvSpPr>
          <p:cNvPr id="6" name="txt_met_storm_desc"/>
          <p:cNvSpPr>
            <a:spLocks noGrp="1"/>
          </p:cNvSpPr>
          <p:nvPr>
            <p:ph type="body" sz="quarter" idx="16"/>
          </p:nvPr>
        </p:nvSpPr>
        <p:spPr>
          <a:xfrm>
            <a:off x="4021164" y="4957997"/>
            <a:ext cx="3749040" cy="5029200"/>
          </a:xfrm>
        </p:spPr>
        <p:txBody>
          <a:bodyPr/>
          <a:lstStyle/>
          <a:p>
            <a:endParaRPr lang="en-US" dirty="0"/>
          </a:p>
          <a:p>
            <a:r>
              <a:rPr dirty="0"/>
              <a:t>Torrential rains fell over South Carolina with 5.7 total inches of rainfall recorded at Oyster Landing</a:t>
            </a:r>
            <a:r>
              <a:rPr lang="en-US" dirty="0"/>
              <a:t> over the course of two days</a:t>
            </a:r>
            <a:r>
              <a:rPr dirty="0"/>
              <a:t>. Hurricane-force wind gusts were felt in coastal areas.</a:t>
            </a:r>
            <a:r>
              <a:rPr lang="en-US" dirty="0"/>
              <a:t> Massive wind speeds of up to 71 mph were measured at the reserve.</a:t>
            </a:r>
            <a:r>
              <a:rPr dirty="0"/>
              <a:t> </a:t>
            </a:r>
            <a:endParaRPr lang="en-US" dirty="0"/>
          </a:p>
          <a:p>
            <a:endParaRPr lang="en-US" dirty="0"/>
          </a:p>
          <a:p>
            <a:r>
              <a:rPr dirty="0"/>
              <a:t>Maximum inundation levels across the state were 3-5 ft above ground level. At the NOS station at Oyster Landing, the peak water level was recorded at 4.7 ft above MHHW. In Georgetown County, moderate flooding occurred on the Black River and Pee Dee River and spread to parts of the city of Georgetown.  Floodwaters caused numerous road closures plus downed trees and powerlines.  
In addition to Georgetown County, Beaufort, Berkely, Charleston, Dorchester, and Horry counties were also heavily damaged by Matthew.  Across South Carolina, Matthew caused over a billion dollars in damage, left 800,000 people without electrical power, and caused significant</a:t>
            </a:r>
            <a:r>
              <a:rPr lang="en-US" dirty="0"/>
              <a:t> </a:t>
            </a:r>
            <a:r>
              <a:rPr dirty="0"/>
              <a:t>environmental problems.</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19785" y="5074"/>
            <a:ext cx="3749040" cy="731520"/>
          </a:xfrm>
        </p:spPr>
        <p:txBody>
          <a:bodyPr/>
          <a:lstStyle/>
          <a:p>
            <a:r>
              <a:t>Matthew brought heavy rains, high winds, storm surge, and freshwater flooding to South Carolina.</a:t>
            </a:r>
          </a:p>
        </p:txBody>
      </p:sp>
      <p:pic>
        <p:nvPicPr>
          <p:cNvPr id="12" name="Picture 11" descr="Icon&#10;&#10;Description automatically generated">
            <a:extLst>
              <a:ext uri="{FF2B5EF4-FFF2-40B4-BE49-F238E27FC236}">
                <a16:creationId xmlns:a16="http://schemas.microsoft.com/office/drawing/2014/main" id="{16B07C80-5814-4807-8BBC-5293E5DDEC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641" y="1576066"/>
            <a:ext cx="640081" cy="640081"/>
          </a:xfrm>
          <a:prstGeom prst="rect">
            <a:avLst/>
          </a:prstGeom>
        </p:spPr>
      </p:pic>
      <p:sp>
        <p:nvSpPr>
          <p:cNvPr id="13" name="TextBox 12">
            <a:extLst>
              <a:ext uri="{FF2B5EF4-FFF2-40B4-BE49-F238E27FC236}">
                <a16:creationId xmlns:a16="http://schemas.microsoft.com/office/drawing/2014/main" id="{4152E057-A286-40AA-9E04-D345703628F4}"/>
              </a:ext>
            </a:extLst>
          </p:cNvPr>
          <p:cNvSpPr txBox="1"/>
          <p:nvPr/>
        </p:nvSpPr>
        <p:spPr>
          <a:xfrm>
            <a:off x="1730465" y="1619107"/>
            <a:ext cx="1794271" cy="553998"/>
          </a:xfrm>
          <a:prstGeom prst="rect">
            <a:avLst/>
          </a:prstGeom>
          <a:solidFill>
            <a:schemeClr val="bg1">
              <a:lumMod val="95000"/>
            </a:schemeClr>
          </a:solidFill>
        </p:spPr>
        <p:txBody>
          <a:bodyPr wrap="square" rtlCol="0">
            <a:spAutoFit/>
          </a:bodyPr>
          <a:lstStyle/>
          <a:p>
            <a:r>
              <a:rPr lang="en-US" sz="1000" b="1" dirty="0">
                <a:solidFill>
                  <a:srgbClr val="707070"/>
                </a:solidFill>
              </a:rPr>
              <a:t>A total of 5.7 inches of rainfall fell in the reserve area over the course of  two days.</a:t>
            </a:r>
          </a:p>
        </p:txBody>
      </p:sp>
      <p:pic>
        <p:nvPicPr>
          <p:cNvPr id="14" name="Picture 13" descr="A picture containing text, sign&#10;&#10;Description automatically generated">
            <a:extLst>
              <a:ext uri="{FF2B5EF4-FFF2-40B4-BE49-F238E27FC236}">
                <a16:creationId xmlns:a16="http://schemas.microsoft.com/office/drawing/2014/main" id="{E3BC1B3E-89C4-475F-9984-EFB700DB01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2290" y="7423435"/>
            <a:ext cx="640081" cy="640081"/>
          </a:xfrm>
          <a:prstGeom prst="rect">
            <a:avLst/>
          </a:prstGeom>
        </p:spPr>
      </p:pic>
      <p:sp>
        <p:nvSpPr>
          <p:cNvPr id="15" name="TextBox 14">
            <a:extLst>
              <a:ext uri="{FF2B5EF4-FFF2-40B4-BE49-F238E27FC236}">
                <a16:creationId xmlns:a16="http://schemas.microsoft.com/office/drawing/2014/main" id="{D0C8FF51-958D-4DD4-8F2A-75AB9DD9E263}"/>
              </a:ext>
            </a:extLst>
          </p:cNvPr>
          <p:cNvSpPr txBox="1"/>
          <p:nvPr/>
        </p:nvSpPr>
        <p:spPr>
          <a:xfrm>
            <a:off x="1686098" y="7472597"/>
            <a:ext cx="1506643" cy="553998"/>
          </a:xfrm>
          <a:prstGeom prst="rect">
            <a:avLst/>
          </a:prstGeom>
          <a:solidFill>
            <a:schemeClr val="bg1">
              <a:lumMod val="95000"/>
            </a:schemeClr>
          </a:solidFill>
        </p:spPr>
        <p:txBody>
          <a:bodyPr wrap="square" rtlCol="0">
            <a:spAutoFit/>
          </a:bodyPr>
          <a:lstStyle/>
          <a:p>
            <a:r>
              <a:rPr lang="en-US" sz="1000" b="1" dirty="0">
                <a:solidFill>
                  <a:srgbClr val="707070"/>
                </a:solidFill>
              </a:rPr>
              <a:t>Max wind speed recorded at the reserve was 71 mph on Oct. 8</a:t>
            </a:r>
          </a:p>
        </p:txBody>
      </p:sp>
      <p:cxnSp>
        <p:nvCxnSpPr>
          <p:cNvPr id="16" name="Straight Arrow Connector 15">
            <a:extLst>
              <a:ext uri="{FF2B5EF4-FFF2-40B4-BE49-F238E27FC236}">
                <a16:creationId xmlns:a16="http://schemas.microsoft.com/office/drawing/2014/main" id="{1A858406-715D-4DC9-8A9E-8C95C97160E4}"/>
              </a:ext>
            </a:extLst>
          </p:cNvPr>
          <p:cNvCxnSpPr>
            <a:cxnSpLocks/>
          </p:cNvCxnSpPr>
          <p:nvPr/>
        </p:nvCxnSpPr>
        <p:spPr>
          <a:xfrm flipH="1">
            <a:off x="1317519" y="7647996"/>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t>As Matthew traveled along the South Carolina coast on Oct. 8, salinity levels dropped and the diurnal cycle range narrowed for dissolved oxygen.</a:t>
            </a:r>
          </a:p>
        </p:txBody>
      </p:sp>
      <p:sp>
        <p:nvSpPr>
          <p:cNvPr id="3" name="txt_wq_data_notes"/>
          <p:cNvSpPr>
            <a:spLocks noGrp="1"/>
          </p:cNvSpPr>
          <p:nvPr>
            <p:ph type="body" sz="quarter" idx="13"/>
          </p:nvPr>
        </p:nvSpPr>
        <p:spPr>
          <a:xfrm>
            <a:off x="1639667" y="3158796"/>
            <a:ext cx="5486400" cy="228600"/>
          </a:xfrm>
        </p:spPr>
        <p:txBody>
          <a:bodyPr/>
          <a:lstStyle/>
          <a:p>
            <a:r>
              <a:t>Data reporting time periods for Hurricane Matthew: 10/6/2016 - 10/10/2016</a:t>
            </a:r>
          </a:p>
        </p:txBody>
      </p:sp>
      <p:sp>
        <p:nvSpPr>
          <p:cNvPr id="4" name="txt_wq_plot_ttl_1"/>
          <p:cNvSpPr>
            <a:spLocks noGrp="1"/>
          </p:cNvSpPr>
          <p:nvPr>
            <p:ph type="body" sz="quarter" idx="11" hasCustomPrompt="1"/>
          </p:nvPr>
        </p:nvSpPr>
        <p:spPr>
          <a:xfrm>
            <a:off x="0" y="3533495"/>
            <a:ext cx="3840480" cy="548640"/>
          </a:xfrm>
        </p:spPr>
        <p:txBody>
          <a:bodyPr/>
          <a:lstStyle/>
          <a:p>
            <a:r>
              <a:t>Salinity</a:t>
            </a:r>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Oct. 5 through Oct. 26.</a:t>
            </a:r>
          </a:p>
        </p:txBody>
      </p:sp>
      <p:sp>
        <p:nvSpPr>
          <p:cNvPr id="6" name="txt_wq_plot_ttl_2"/>
          <p:cNvSpPr>
            <a:spLocks noGrp="1"/>
          </p:cNvSpPr>
          <p:nvPr>
            <p:ph type="body" sz="quarter" idx="14" hasCustomPrompt="1"/>
          </p:nvPr>
        </p:nvSpPr>
        <p:spPr>
          <a:xfrm>
            <a:off x="3900142" y="3533495"/>
            <a:ext cx="3840480" cy="548640"/>
          </a:xfrm>
        </p:spPr>
        <p:txBody>
          <a:bodyPr/>
          <a:lstStyle/>
          <a:p>
            <a: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Dissolved Oxygen levels </a:t>
            </a:r>
            <a:r>
              <a:rPr dirty="0"/>
              <a:t>from Oct. 5 through Oct. 26.</a:t>
            </a:r>
          </a:p>
        </p:txBody>
      </p:sp>
      <p:sp>
        <p:nvSpPr>
          <p:cNvPr id="8" name="txt_wq_ecosystem"/>
          <p:cNvSpPr>
            <a:spLocks noGrp="1"/>
          </p:cNvSpPr>
          <p:nvPr>
            <p:ph type="body" sz="quarter" idx="24"/>
          </p:nvPr>
        </p:nvSpPr>
        <p:spPr>
          <a:xfrm>
            <a:off x="0" y="6906271"/>
            <a:ext cx="3931920" cy="3017520"/>
          </a:xfrm>
        </p:spPr>
        <p:txBody>
          <a:bodyPr/>
          <a:lstStyle/>
          <a:p>
            <a:r>
              <a:t>Salinity and dissolved oxygen levels recorded at Debidue Creek show initial and post-storm impacts on water quality. For both parameters, the typical diurnal cycles were disturbed. For dissolved oxygen, the range in concentration was significantly smaller as Matthew traveled along the South Carolina coast on Oct. 8.  For salinity, the daily minimum dropped dramatically as Matthew passed.  Even after the storm, the salinity diurnal cycle recovered slowly. 
Major changes in salinity and dissolved oxygen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517506"/>
            <a:ext cx="3200400" cy="420624"/>
          </a:xfrm>
        </p:spPr>
        <p:txBody>
          <a:bodyPr/>
          <a:lstStyle/>
          <a:p>
            <a:r>
              <a:rPr dirty="0"/>
              <a:t>Every plant and animal species have habitat preferences and requirements. Understanding these habitats is </a:t>
            </a:r>
            <a:br>
              <a:rPr lang="en-US" dirty="0"/>
            </a:br>
            <a:r>
              <a:rPr dirty="0"/>
              <a:t>critical to understanding populations.</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graphicFrame>
        <p:nvGraphicFramePr>
          <p:cNvPr id="14" name="Table 32">
            <a:extLst>
              <a:ext uri="{FF2B5EF4-FFF2-40B4-BE49-F238E27FC236}">
                <a16:creationId xmlns:a16="http://schemas.microsoft.com/office/drawing/2014/main" id="{62325918-A3DE-4D91-8A63-4FFF81092A06}"/>
              </a:ext>
            </a:extLst>
          </p:cNvPr>
          <p:cNvGraphicFramePr>
            <a:graphicFrameLocks noGrp="1"/>
          </p:cNvGraphicFramePr>
          <p:nvPr>
            <p:extLst>
              <p:ext uri="{D42A27DB-BD31-4B8C-83A1-F6EECF244321}">
                <p14:modId xmlns:p14="http://schemas.microsoft.com/office/powerpoint/2010/main" val="2994557548"/>
              </p:ext>
            </p:extLst>
          </p:nvPr>
        </p:nvGraphicFramePr>
        <p:xfrm>
          <a:off x="1633736" y="696339"/>
          <a:ext cx="6035040" cy="247422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val="886900834"/>
                    </a:ext>
                  </a:extLst>
                </a:gridCol>
                <a:gridCol w="735980">
                  <a:extLst>
                    <a:ext uri="{9D8B030D-6E8A-4147-A177-3AD203B41FA5}">
                      <a16:colId xmlns:a16="http://schemas.microsoft.com/office/drawing/2014/main" val="2866511701"/>
                    </a:ext>
                  </a:extLst>
                </a:gridCol>
                <a:gridCol w="809579">
                  <a:extLst>
                    <a:ext uri="{9D8B030D-6E8A-4147-A177-3AD203B41FA5}">
                      <a16:colId xmlns:a16="http://schemas.microsoft.com/office/drawing/2014/main" val="1258199888"/>
                    </a:ext>
                  </a:extLst>
                </a:gridCol>
                <a:gridCol w="809579">
                  <a:extLst>
                    <a:ext uri="{9D8B030D-6E8A-4147-A177-3AD203B41FA5}">
                      <a16:colId xmlns:a16="http://schemas.microsoft.com/office/drawing/2014/main" val="4185574784"/>
                    </a:ext>
                  </a:extLst>
                </a:gridCol>
                <a:gridCol w="827978">
                  <a:extLst>
                    <a:ext uri="{9D8B030D-6E8A-4147-A177-3AD203B41FA5}">
                      <a16:colId xmlns:a16="http://schemas.microsoft.com/office/drawing/2014/main" val="3524960884"/>
                    </a:ext>
                  </a:extLst>
                </a:gridCol>
                <a:gridCol w="827978">
                  <a:extLst>
                    <a:ext uri="{9D8B030D-6E8A-4147-A177-3AD203B41FA5}">
                      <a16:colId xmlns:a16="http://schemas.microsoft.com/office/drawing/2014/main" val="1048151436"/>
                    </a:ext>
                  </a:extLst>
                </a:gridCol>
                <a:gridCol w="827978">
                  <a:extLst>
                    <a:ext uri="{9D8B030D-6E8A-4147-A177-3AD203B41FA5}">
                      <a16:colId xmlns:a16="http://schemas.microsoft.com/office/drawing/2014/main" val="2934377722"/>
                    </a:ext>
                  </a:extLst>
                </a:gridCol>
              </a:tblGrid>
              <a:tr h="64998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Depth</a:t>
                      </a:r>
                    </a:p>
                    <a:p>
                      <a:pPr algn="ctr"/>
                      <a:r>
                        <a:rPr lang="en-US" sz="900" b="0" i="1" dirty="0"/>
                        <a:t>Maximum</a:t>
                      </a:r>
                    </a:p>
                    <a:p>
                      <a:pPr algn="ctr"/>
                      <a:r>
                        <a:rPr lang="en-US" sz="900" b="0" i="1" dirty="0"/>
                        <a:t> (ft)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Minimum </a:t>
                      </a:r>
                    </a:p>
                    <a:p>
                      <a:pPr algn="ctr"/>
                      <a:r>
                        <a:rPr lang="en-US" sz="900" b="0" i="1" dirty="0"/>
                        <a:t>(</a:t>
                      </a:r>
                      <a:r>
                        <a:rPr lang="en-US" sz="900" b="0" i="1" dirty="0" err="1"/>
                        <a:t>psu</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Maximum </a:t>
                      </a:r>
                    </a:p>
                    <a:p>
                      <a:pPr algn="ctr"/>
                      <a:r>
                        <a:rPr lang="en-US" sz="900" b="0" i="1" dirty="0"/>
                        <a:t>(</a:t>
                      </a:r>
                      <a:r>
                        <a:rPr lang="en-US" sz="900" b="0" i="1" dirty="0" err="1"/>
                        <a:t>psu</a:t>
                      </a:r>
                      <a:r>
                        <a:rPr lang="en-US" sz="900" b="0" i="1" dirty="0"/>
                        <a:t>)</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900" b="0" i="1" dirty="0"/>
                        <a:t>Minimum</a:t>
                      </a:r>
                    </a:p>
                    <a:p>
                      <a:pPr algn="ctr"/>
                      <a:r>
                        <a:rPr lang="en-US" sz="9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800" b="0" i="1" dirty="0"/>
                        <a:t>Maximum</a:t>
                      </a:r>
                    </a:p>
                    <a:p>
                      <a:pPr algn="ctr"/>
                      <a:r>
                        <a:rPr lang="en-US" sz="8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54636">
                <a:tc>
                  <a:txBody>
                    <a:bodyPr/>
                    <a:lstStyle/>
                    <a:p>
                      <a:pPr algn="ctr" fontAlgn="ctr"/>
                      <a:r>
                        <a:rPr lang="en-US" sz="1000" b="0" i="0" u="none" strike="noStrike">
                          <a:solidFill>
                            <a:srgbClr val="247BA0"/>
                          </a:solidFill>
                          <a:effectLst/>
                          <a:latin typeface="Calibri" panose="020F0502020204030204" pitchFamily="34" charset="0"/>
                        </a:rPr>
                        <a:t>Debidue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10/6/2016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11.71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27.6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34.8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54636">
                <a:tc>
                  <a:txBody>
                    <a:bodyPr/>
                    <a:lstStyle/>
                    <a:p>
                      <a:pPr algn="ctr" fontAlgn="ctr"/>
                      <a:r>
                        <a:rPr lang="en-US" sz="1000" b="0" i="0" u="none" strike="noStrike">
                          <a:solidFill>
                            <a:srgbClr val="247BA0"/>
                          </a:solidFill>
                          <a:effectLst/>
                          <a:latin typeface="Calibri" panose="020F0502020204030204" pitchFamily="34" charset="0"/>
                        </a:rPr>
                        <a:t>Debidue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10/7/2016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11.81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28.2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34.8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0518224"/>
                  </a:ext>
                </a:extLst>
              </a:tr>
              <a:tr h="354636">
                <a:tc>
                  <a:txBody>
                    <a:bodyPr/>
                    <a:lstStyle/>
                    <a:p>
                      <a:pPr algn="ctr" fontAlgn="ctr"/>
                      <a:r>
                        <a:rPr lang="en-US" sz="1000" b="1" i="0" u="none" strike="noStrike">
                          <a:solidFill>
                            <a:srgbClr val="247BA0"/>
                          </a:solidFill>
                          <a:effectLst/>
                          <a:latin typeface="Calibri" panose="020F0502020204030204" pitchFamily="34" charset="0"/>
                        </a:rPr>
                        <a:t>Debidue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10/8/2016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13.78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14.7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33.9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5.2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6.6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5057674"/>
                  </a:ext>
                </a:extLst>
              </a:tr>
              <a:tr h="354636">
                <a:tc>
                  <a:txBody>
                    <a:bodyPr/>
                    <a:lstStyle/>
                    <a:p>
                      <a:pPr algn="ctr" fontAlgn="ctr"/>
                      <a:r>
                        <a:rPr lang="en-US" sz="1000" b="0" i="0" u="none" strike="noStrike">
                          <a:solidFill>
                            <a:srgbClr val="247BA0"/>
                          </a:solidFill>
                          <a:effectLst/>
                          <a:latin typeface="Calibri" panose="020F0502020204030204" pitchFamily="34" charset="0"/>
                        </a:rPr>
                        <a:t>Debidue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10/9/2016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10.79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32.5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6.8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54636">
                <a:tc>
                  <a:txBody>
                    <a:bodyPr/>
                    <a:lstStyle/>
                    <a:p>
                      <a:pPr algn="ctr" fontAlgn="ctr"/>
                      <a:r>
                        <a:rPr lang="en-US" sz="1000" b="0" i="0" u="none" strike="noStrike">
                          <a:solidFill>
                            <a:srgbClr val="247BA0"/>
                          </a:solidFill>
                          <a:effectLst/>
                          <a:latin typeface="Calibri" panose="020F0502020204030204" pitchFamily="34" charset="0"/>
                        </a:rPr>
                        <a:t>Debidue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10/10/2016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12.24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33.0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5" name="Rectangle 14">
            <a:extLst>
              <a:ext uri="{FF2B5EF4-FFF2-40B4-BE49-F238E27FC236}">
                <a16:creationId xmlns:a16="http://schemas.microsoft.com/office/drawing/2014/main" id="{270DBA8C-1E98-4A35-A211-024FC9D2C063}"/>
              </a:ext>
            </a:extLst>
          </p:cNvPr>
          <p:cNvSpPr/>
          <p:nvPr/>
        </p:nvSpPr>
        <p:spPr>
          <a:xfrm>
            <a:off x="1633736" y="2104705"/>
            <a:ext cx="6035040" cy="348018"/>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CAEC8E-0A79-4221-B6BA-496DA50BAC4C}"/>
              </a:ext>
            </a:extLst>
          </p:cNvPr>
          <p:cNvSpPr txBox="1"/>
          <p:nvPr/>
        </p:nvSpPr>
        <p:spPr>
          <a:xfrm>
            <a:off x="1652987" y="5529612"/>
            <a:ext cx="1660677" cy="553998"/>
          </a:xfrm>
          <a:prstGeom prst="rect">
            <a:avLst/>
          </a:prstGeom>
          <a:noFill/>
        </p:spPr>
        <p:txBody>
          <a:bodyPr wrap="square" rtlCol="0">
            <a:spAutoFit/>
          </a:bodyPr>
          <a:lstStyle/>
          <a:p>
            <a:r>
              <a:rPr lang="en-US" sz="1000" b="1" dirty="0">
                <a:solidFill>
                  <a:srgbClr val="707070"/>
                </a:solidFill>
              </a:rPr>
              <a:t>A rapid drop in salinity occurred as flooding </a:t>
            </a:r>
          </a:p>
          <a:p>
            <a:r>
              <a:rPr lang="en-US" sz="1000" b="1" dirty="0">
                <a:solidFill>
                  <a:srgbClr val="707070"/>
                </a:solidFill>
              </a:rPr>
              <a:t>took place after Matthew</a:t>
            </a:r>
          </a:p>
        </p:txBody>
      </p:sp>
      <p:cxnSp>
        <p:nvCxnSpPr>
          <p:cNvPr id="17" name="Curved Connector 34">
            <a:extLst>
              <a:ext uri="{FF2B5EF4-FFF2-40B4-BE49-F238E27FC236}">
                <a16:creationId xmlns:a16="http://schemas.microsoft.com/office/drawing/2014/main" id="{A86578BE-6C37-4B2E-885F-0CDC47E2B838}"/>
              </a:ext>
            </a:extLst>
          </p:cNvPr>
          <p:cNvCxnSpPr>
            <a:cxnSpLocks/>
            <a:stCxn id="16" idx="1"/>
          </p:cNvCxnSpPr>
          <p:nvPr/>
        </p:nvCxnSpPr>
        <p:spPr>
          <a:xfrm rot="10800000" flipV="1">
            <a:off x="1303669" y="5806611"/>
            <a:ext cx="349319" cy="217344"/>
          </a:xfrm>
          <a:prstGeom prst="curvedConnector3">
            <a:avLst>
              <a:gd name="adj1" fmla="val 50000"/>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6FC83F-9AB4-43ED-9C3F-862B3A220CED}"/>
              </a:ext>
            </a:extLst>
          </p:cNvPr>
          <p:cNvSpPr txBox="1"/>
          <p:nvPr/>
        </p:nvSpPr>
        <p:spPr>
          <a:xfrm>
            <a:off x="4797401" y="5723545"/>
            <a:ext cx="2661280" cy="415498"/>
          </a:xfrm>
          <a:prstGeom prst="rect">
            <a:avLst/>
          </a:prstGeom>
          <a:solidFill>
            <a:srgbClr val="E7E6E6">
              <a:alpha val="50196"/>
            </a:srgbClr>
          </a:solidFill>
          <a:ln>
            <a:noFill/>
          </a:ln>
        </p:spPr>
        <p:txBody>
          <a:bodyPr wrap="square" rtlCol="0">
            <a:spAutoFit/>
          </a:bodyPr>
          <a:lstStyle>
            <a:defPPr>
              <a:defRPr lang="en-US"/>
            </a:defPPr>
            <a:lvl1pPr>
              <a:defRPr sz="800" i="1">
                <a:solidFill>
                  <a:schemeClr val="tx1">
                    <a:lumMod val="50000"/>
                    <a:lumOff val="50000"/>
                  </a:schemeClr>
                </a:solidFill>
              </a:defRPr>
            </a:lvl1pPr>
          </a:lstStyle>
          <a:p>
            <a:r>
              <a:rPr lang="en-US" sz="1050" b="1" dirty="0">
                <a:solidFill>
                  <a:srgbClr val="707070"/>
                </a:solidFill>
              </a:rPr>
              <a:t>The regular diurnal cycle of dissolved oxygen was compressed at the onset of Matthew</a:t>
            </a:r>
          </a:p>
        </p:txBody>
      </p:sp>
      <p:cxnSp>
        <p:nvCxnSpPr>
          <p:cNvPr id="25" name="Straight Arrow Connector 24">
            <a:extLst>
              <a:ext uri="{FF2B5EF4-FFF2-40B4-BE49-F238E27FC236}">
                <a16:creationId xmlns:a16="http://schemas.microsoft.com/office/drawing/2014/main" id="{A6DBD20E-0BF8-4890-AB1A-9339D531BFE3}"/>
              </a:ext>
            </a:extLst>
          </p:cNvPr>
          <p:cNvCxnSpPr>
            <a:cxnSpLocks/>
          </p:cNvCxnSpPr>
          <p:nvPr/>
        </p:nvCxnSpPr>
        <p:spPr>
          <a:xfrm flipV="1">
            <a:off x="4907726" y="5331732"/>
            <a:ext cx="0" cy="391813"/>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t>Maeve Snyder, Coastal Training Program Coordinator
e: msnyder@baruch.sc.edu
p: 843.904.9034</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u="sng" dirty="0">
                <a:solidFill>
                  <a:srgbClr val="AEBA41"/>
                </a:solidFill>
              </a:rPr>
              <a:t>www.nerrsdata.org </a:t>
            </a:r>
            <a:r>
              <a:rPr dirty="0"/>
              <a:t>to view and download weather and water quality data from North Inlet - Winyah Bay NERR.</a:t>
            </a:r>
          </a:p>
        </p:txBody>
      </p:sp>
      <p:sp>
        <p:nvSpPr>
          <p:cNvPr id="4" name="txt_explore"/>
          <p:cNvSpPr>
            <a:spLocks noGrp="1"/>
          </p:cNvSpPr>
          <p:nvPr>
            <p:ph type="body" sz="quarter" idx="23"/>
          </p:nvPr>
        </p:nvSpPr>
        <p:spPr>
          <a:xfrm>
            <a:off x="273050" y="7684072"/>
            <a:ext cx="4114800" cy="914400"/>
          </a:xfrm>
        </p:spPr>
        <p:txBody>
          <a:bodyPr/>
          <a:lstStyle/>
          <a:p>
            <a:r>
              <a:rPr dirty="0"/>
              <a:t>Interested in learning more? Visit http://northinlet.sc.edu/.
For video, news updates, online storm data and prediction visualization tools, check out our Storm Story Map at </a:t>
            </a:r>
            <a:r>
              <a:rPr b="1" u="sng" dirty="0">
                <a:solidFill>
                  <a:srgbClr val="AEBA41"/>
                </a:solidFill>
              </a:rPr>
              <a:t>www.storm 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t>@NIWBReserve</a:t>
            </a:r>
          </a:p>
        </p:txBody>
      </p:sp>
      <p:pic>
        <p:nvPicPr>
          <p:cNvPr id="6" name="img_nerr_1"/>
          <p:cNvPicPr>
            <a:picLocks noGrp="1"/>
          </p:cNvPicPr>
          <p:nvPr>
            <p:ph type="pic" sz="quarter" idx="19"/>
          </p:nvPr>
        </p:nvPicPr>
        <p:blipFill>
          <a:blip r:embed="rId2" cstate="print"/>
          <a:stretch>
            <a:fillRect/>
          </a:stretch>
        </p:blipFill>
        <p:spPr>
          <a:xfrm>
            <a:off x="4663440" y="2243568"/>
            <a:ext cx="3108960" cy="2194560"/>
          </a:xfrm>
          <a:prstGeom prst="rect">
            <a:avLst/>
          </a:prstGeom>
        </p:spPr>
      </p:pic>
      <p:pic>
        <p:nvPicPr>
          <p:cNvPr id="7" name="img_nerr_2"/>
          <p:cNvPicPr>
            <a:picLocks noGrp="1"/>
          </p:cNvPicPr>
          <p:nvPr>
            <p:ph type="pic" sz="quarter" idx="20"/>
          </p:nvPr>
        </p:nvPicPr>
        <p:blipFill>
          <a:blip r:embed="rId3" cstate="print"/>
          <a:stretch>
            <a:fillRect/>
          </a:stretch>
        </p:blipFill>
        <p:spPr>
          <a:xfrm>
            <a:off x="4663440" y="6313918"/>
            <a:ext cx="3108960" cy="2377440"/>
          </a:xfrm>
          <a:prstGeom prst="rect">
            <a:avLst/>
          </a:prstGeom>
        </p:spPr>
      </p:pic>
      <p:pic>
        <p:nvPicPr>
          <p:cNvPr id="8" name="img_nerr_3"/>
          <p:cNvPicPr>
            <a:picLocks noGrp="1"/>
          </p:cNvPicPr>
          <p:nvPr>
            <p:ph type="pic" sz="quarter" idx="24"/>
          </p:nvPr>
        </p:nvPicPr>
        <p:blipFill>
          <a:blip r:embed="rId4" cstate="print"/>
          <a:stretch>
            <a:fillRect/>
          </a:stretch>
        </p:blipFill>
        <p:spPr>
          <a:xfrm>
            <a:off x="4663440" y="2018"/>
            <a:ext cx="3108960" cy="2286000"/>
          </a:xfrm>
          <a:prstGeom prst="rect">
            <a:avLst/>
          </a:prstGeom>
        </p:spPr>
      </p:pic>
      <p:pic>
        <p:nvPicPr>
          <p:cNvPr id="9" name="img_nerr_4"/>
          <p:cNvPicPr>
            <a:picLocks noGrp="1"/>
          </p:cNvPicPr>
          <p:nvPr>
            <p:ph type="pic" sz="quarter" idx="21"/>
          </p:nvPr>
        </p:nvPicPr>
        <p:blipFill>
          <a:blip r:embed="rId5" cstate="print"/>
          <a:stretch>
            <a:fillRect/>
          </a:stretch>
        </p:blipFill>
        <p:spPr>
          <a:xfrm>
            <a:off x="4663440" y="4393678"/>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4201</TotalTime>
  <Words>1331</Words>
  <Application>Microsoft Office PowerPoint</Application>
  <PresentationFormat>Custom</PresentationFormat>
  <Paragraphs>155</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Amanda Flynn</cp:lastModifiedBy>
  <cp:revision>138</cp:revision>
  <dcterms:created xsi:type="dcterms:W3CDTF">2021-12-21T14:21:49Z</dcterms:created>
  <dcterms:modified xsi:type="dcterms:W3CDTF">2022-05-27T13:25:09Z</dcterms:modified>
</cp:coreProperties>
</file>